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88" r:id="rId2"/>
    <p:sldId id="289" r:id="rId3"/>
    <p:sldId id="295" r:id="rId4"/>
    <p:sldId id="296" r:id="rId5"/>
    <p:sldId id="297" r:id="rId6"/>
    <p:sldId id="298" r:id="rId7"/>
    <p:sldId id="256" r:id="rId8"/>
    <p:sldId id="258" r:id="rId9"/>
    <p:sldId id="261" r:id="rId10"/>
    <p:sldId id="277" r:id="rId11"/>
    <p:sldId id="260" r:id="rId12"/>
    <p:sldId id="262" r:id="rId13"/>
    <p:sldId id="263" r:id="rId14"/>
    <p:sldId id="266" r:id="rId15"/>
    <p:sldId id="264" r:id="rId16"/>
    <p:sldId id="265" r:id="rId17"/>
    <p:sldId id="276" r:id="rId18"/>
    <p:sldId id="267" r:id="rId19"/>
    <p:sldId id="268" r:id="rId20"/>
    <p:sldId id="269" r:id="rId21"/>
    <p:sldId id="270" r:id="rId22"/>
    <p:sldId id="273" r:id="rId23"/>
    <p:sldId id="274" r:id="rId24"/>
    <p:sldId id="275" r:id="rId25"/>
    <p:sldId id="278" r:id="rId26"/>
    <p:sldId id="279" r:id="rId27"/>
    <p:sldId id="280" r:id="rId28"/>
    <p:sldId id="281" r:id="rId29"/>
    <p:sldId id="283" r:id="rId30"/>
    <p:sldId id="284" r:id="rId31"/>
    <p:sldId id="285" r:id="rId32"/>
    <p:sldId id="286" r:id="rId33"/>
    <p:sldId id="287" r:id="rId34"/>
    <p:sldId id="291" r:id="rId35"/>
    <p:sldId id="292" r:id="rId36"/>
    <p:sldId id="293" r:id="rId37"/>
    <p:sldId id="294" r:id="rId3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3C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22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538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5046C-B795-4CAB-909F-F2E2F4D99D42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87AFB-48C9-43C5-A0B3-1EAEC5786201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87AFB-48C9-43C5-A0B3-1EAEC5786201}" type="slidenum">
              <a:rPr lang="sk-SK" smtClean="0"/>
              <a:pPr/>
              <a:t>7</a:t>
            </a:fld>
            <a:endParaRPr lang="sk-S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87AFB-48C9-43C5-A0B3-1EAEC5786201}" type="slidenum">
              <a:rPr lang="sk-SK" smtClean="0"/>
              <a:pPr/>
              <a:t>12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08AAA-32DF-43EF-B923-766B28045AA5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787EF-17A2-41D7-95B6-A97683B6CF3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08AAA-32DF-43EF-B923-766B28045AA5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787EF-17A2-41D7-95B6-A97683B6CF3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08AAA-32DF-43EF-B923-766B28045AA5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787EF-17A2-41D7-95B6-A97683B6CF3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08AAA-32DF-43EF-B923-766B28045AA5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787EF-17A2-41D7-95B6-A97683B6CF3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08AAA-32DF-43EF-B923-766B28045AA5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787EF-17A2-41D7-95B6-A97683B6CF3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08AAA-32DF-43EF-B923-766B28045AA5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787EF-17A2-41D7-95B6-A97683B6CF3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08AAA-32DF-43EF-B923-766B28045AA5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787EF-17A2-41D7-95B6-A97683B6CF3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08AAA-32DF-43EF-B923-766B28045AA5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787EF-17A2-41D7-95B6-A97683B6CF3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08AAA-32DF-43EF-B923-766B28045AA5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787EF-17A2-41D7-95B6-A97683B6CF3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08AAA-32DF-43EF-B923-766B28045AA5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787EF-17A2-41D7-95B6-A97683B6CF3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08AAA-32DF-43EF-B923-766B28045AA5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787EF-17A2-41D7-95B6-A97683B6CF3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5000">
              <a:srgbClr val="FFC0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08AAA-32DF-43EF-B923-766B28045AA5}" type="datetimeFigureOut">
              <a:rPr lang="sk-SK" smtClean="0"/>
              <a:pPr/>
              <a:t>19.10.2013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787EF-17A2-41D7-95B6-A97683B6CF31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mailto:zs.pobedim@gmail.com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7158" y="1357298"/>
            <a:ext cx="8229600" cy="1368412"/>
          </a:xfrm>
        </p:spPr>
        <p:txBody>
          <a:bodyPr>
            <a:normAutofit fontScale="90000"/>
          </a:bodyPr>
          <a:lstStyle/>
          <a:p>
            <a:pPr algn="l"/>
            <a:r>
              <a:rPr lang="sk-SK" sz="6000" dirty="0" smtClean="0">
                <a:latin typeface="Algerian" pitchFamily="82" charset="0"/>
              </a:rPr>
              <a:t>Denná téma:</a:t>
            </a:r>
            <a:br>
              <a:rPr lang="sk-SK" sz="6000" dirty="0" smtClean="0">
                <a:latin typeface="Algerian" pitchFamily="82" charset="0"/>
              </a:rPr>
            </a:br>
            <a:r>
              <a:rPr lang="sk-SK" sz="6000" dirty="0" smtClean="0">
                <a:latin typeface="Algerian" pitchFamily="82" charset="0"/>
              </a:rPr>
              <a:t/>
            </a:r>
            <a:br>
              <a:rPr lang="sk-SK" sz="6000" dirty="0" smtClean="0">
                <a:latin typeface="Algerian" pitchFamily="82" charset="0"/>
              </a:rPr>
            </a:br>
            <a:r>
              <a:rPr lang="sk-SK" sz="6000" dirty="0" smtClean="0">
                <a:latin typeface="Algerian" pitchFamily="82" charset="0"/>
              </a:rPr>
              <a:t>Mäso, ryby, vajcia, strukoviny</a:t>
            </a:r>
            <a:r>
              <a:rPr lang="sk-SK" dirty="0" smtClean="0">
                <a:latin typeface="Algerian" pitchFamily="82" charset="0"/>
              </a:rPr>
              <a:t/>
            </a:r>
            <a:br>
              <a:rPr lang="sk-SK" dirty="0" smtClean="0">
                <a:latin typeface="Algerian" pitchFamily="82" charset="0"/>
              </a:rPr>
            </a:br>
            <a:endParaRPr lang="sk-SK" dirty="0"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71462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sk-SK" dirty="0" smtClean="0"/>
              <a:t>V rámci dennej témy mäso, ryby, vajcia, strukoviny sme so žiakmi tretieho ročníka v počte 7 žiakov sledovali rast fazule. A následne sme vytvorili pracovný list.</a:t>
            </a:r>
            <a:br>
              <a:rPr lang="sk-SK" dirty="0" smtClean="0"/>
            </a:br>
            <a:endParaRPr lang="sk-S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estovanie fazule\PA1608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57166"/>
            <a:ext cx="2446751" cy="3262334"/>
          </a:xfrm>
          <a:prstGeom prst="rect">
            <a:avLst/>
          </a:prstGeom>
          <a:noFill/>
        </p:spPr>
      </p:pic>
      <p:pic>
        <p:nvPicPr>
          <p:cNvPr id="1027" name="Picture 3" descr="E:\Pestovanie fazule\PA1608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85728"/>
            <a:ext cx="2357454" cy="3143271"/>
          </a:xfrm>
          <a:prstGeom prst="rect">
            <a:avLst/>
          </a:prstGeom>
          <a:noFill/>
        </p:spPr>
      </p:pic>
      <p:pic>
        <p:nvPicPr>
          <p:cNvPr id="1028" name="Picture 4" descr="E:\Pestovanie fazule\PA1608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3429000"/>
            <a:ext cx="2357455" cy="3143272"/>
          </a:xfrm>
          <a:prstGeom prst="rect">
            <a:avLst/>
          </a:prstGeom>
          <a:noFill/>
        </p:spPr>
      </p:pic>
      <p:pic>
        <p:nvPicPr>
          <p:cNvPr id="1029" name="Picture 5" descr="E:\Pestovanie fazule\PA1608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3143248"/>
            <a:ext cx="2643206" cy="35242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rc_mi" descr="http://www.cez-okno.net/files/clanok-subory-2010/Fazu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357562"/>
            <a:ext cx="1539876" cy="2276475"/>
          </a:xfrm>
          <a:prstGeom prst="rect">
            <a:avLst/>
          </a:prstGeom>
          <a:noFill/>
        </p:spPr>
      </p:pic>
      <p:pic>
        <p:nvPicPr>
          <p:cNvPr id="4099" name="Picture 3" descr="http://upload.wikimedia.org/wikipedia/commons/6/65/Illustration_Pisum_sativum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357562"/>
            <a:ext cx="1352550" cy="2152650"/>
          </a:xfrm>
          <a:prstGeom prst="rect">
            <a:avLst/>
          </a:prstGeom>
          <a:noFill/>
        </p:spPr>
      </p:pic>
      <p:pic>
        <p:nvPicPr>
          <p:cNvPr id="4100" name="Picture 4" descr="http://static.ddmcdn.com/gif/willow/lentil-info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3357562"/>
            <a:ext cx="1952625" cy="2228850"/>
          </a:xfrm>
          <a:prstGeom prst="rect">
            <a:avLst/>
          </a:prstGeom>
          <a:noFill/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193395"/>
            <a:ext cx="9144000" cy="3062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Pracovný list </a:t>
            </a:r>
            <a:r>
              <a:rPr kumimoji="0" lang="sk-SK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sk-SK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strukoviny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Meno a</a:t>
            </a:r>
            <a:r>
              <a:rPr kumimoji="0" lang="sk-SK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sk-SK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priezvisko: ______________________________________________________________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Zakr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ú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žkuj  rastliny!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Kukurica siata, repka olejn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krava , fazuľa, kačica, p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enica, jačmeň, zemiaky, slnečnica, cukrov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repa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Vyp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íš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z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ú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lohy 1. rastlinu, ktorej plodmi s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ú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struky!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__________________________________________________________________________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Ako nazývame rastliny, ktorých plodom je struk?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___________________________________________________________________________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Pomenuj rastliny na obr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zku a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nap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íš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čo maj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ú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spoločn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!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42910" y="6143644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___________________________________________________________________________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Obrázok 1" descr="Popis: C:\Users\Alena\Desktop\časti fazu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214290"/>
            <a:ext cx="2676525" cy="3943350"/>
          </a:xfrm>
          <a:prstGeom prst="rect">
            <a:avLst/>
          </a:prstGeom>
          <a:noFill/>
        </p:spPr>
      </p:pic>
      <p:sp>
        <p:nvSpPr>
          <p:cNvPr id="3078" name="AutoShape 6"/>
          <p:cNvSpPr>
            <a:spLocks noChangeShapeType="1"/>
          </p:cNvSpPr>
          <p:nvPr/>
        </p:nvSpPr>
        <p:spPr bwMode="auto">
          <a:xfrm>
            <a:off x="1000100" y="928670"/>
            <a:ext cx="1809750" cy="857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073" name="AutoShape 1"/>
          <p:cNvSpPr>
            <a:spLocks noChangeShapeType="1"/>
          </p:cNvSpPr>
          <p:nvPr/>
        </p:nvSpPr>
        <p:spPr bwMode="auto">
          <a:xfrm flipH="1">
            <a:off x="4643438" y="428604"/>
            <a:ext cx="1276350" cy="8191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077" name="AutoShape 5"/>
          <p:cNvSpPr>
            <a:spLocks noChangeShapeType="1"/>
          </p:cNvSpPr>
          <p:nvPr/>
        </p:nvSpPr>
        <p:spPr bwMode="auto">
          <a:xfrm flipH="1">
            <a:off x="4500562" y="3071810"/>
            <a:ext cx="809625" cy="3333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074" name="AutoShape 2"/>
          <p:cNvSpPr>
            <a:spLocks noChangeShapeType="1"/>
          </p:cNvSpPr>
          <p:nvPr/>
        </p:nvSpPr>
        <p:spPr bwMode="auto">
          <a:xfrm>
            <a:off x="2214546" y="3786190"/>
            <a:ext cx="2238375" cy="2286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076" name="AutoShape 4"/>
          <p:cNvSpPr>
            <a:spLocks noChangeShapeType="1"/>
          </p:cNvSpPr>
          <p:nvPr/>
        </p:nvSpPr>
        <p:spPr bwMode="auto">
          <a:xfrm flipH="1">
            <a:off x="5000628" y="1428736"/>
            <a:ext cx="1162050" cy="8191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075" name="AutoShape 3"/>
          <p:cNvSpPr>
            <a:spLocks noChangeShapeType="1"/>
          </p:cNvSpPr>
          <p:nvPr/>
        </p:nvSpPr>
        <p:spPr bwMode="auto">
          <a:xfrm flipV="1">
            <a:off x="1857356" y="2500306"/>
            <a:ext cx="2028826" cy="8572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Pomenuj časti rastliny!</a:t>
            </a:r>
            <a:endParaRPr kumimoji="0" lang="sk-SK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4930411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Nap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íš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čo je ukryt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v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struku!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______________________________________________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 Na čo využ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vame dopestovan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semen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strukov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n? Nap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íš</a:t>
            </a: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157161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sk-SK" dirty="0" smtClean="0"/>
              <a:t>V rámci dennej témy mäso, ryby, vajcia, strukoviny sme so žiakmi druhého ročníka v počte 18 žiakov vytvorili stručnú prezentáciu a následne sme vytvorili pracovný list.</a:t>
            </a:r>
            <a:br>
              <a:rPr lang="sk-SK" dirty="0" smtClean="0"/>
            </a:br>
            <a:endParaRPr lang="sk-S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357321"/>
          </a:xfrm>
        </p:spPr>
        <p:txBody>
          <a:bodyPr>
            <a:noAutofit/>
          </a:bodyPr>
          <a:lstStyle/>
          <a:p>
            <a:r>
              <a:rPr lang="sk-SK" sz="9600" dirty="0" smtClean="0">
                <a:solidFill>
                  <a:srgbClr val="FF0000"/>
                </a:solidFill>
                <a:latin typeface="Algerian" pitchFamily="82" charset="0"/>
              </a:rPr>
              <a:t>Strukoviny</a:t>
            </a:r>
            <a:endParaRPr lang="sk-SK" sz="9600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71472" y="1714488"/>
            <a:ext cx="8215370" cy="4929222"/>
          </a:xfrm>
        </p:spPr>
        <p:txBody>
          <a:bodyPr>
            <a:normAutofit/>
          </a:bodyPr>
          <a:lstStyle/>
          <a:p>
            <a:pPr algn="l"/>
            <a:r>
              <a:rPr lang="sk-SK" sz="3600" dirty="0">
                <a:solidFill>
                  <a:schemeClr val="tx1"/>
                </a:solidFill>
              </a:rPr>
              <a:t>Strukoviny sú </a:t>
            </a:r>
            <a:r>
              <a:rPr lang="sk-SK" sz="3600" dirty="0" smtClean="0">
                <a:solidFill>
                  <a:schemeClr val="tx1"/>
                </a:solidFill>
              </a:rPr>
              <a:t>dôležitým </a:t>
            </a:r>
            <a:r>
              <a:rPr lang="sk-SK" sz="3600" dirty="0">
                <a:solidFill>
                  <a:schemeClr val="tx1"/>
                </a:solidFill>
              </a:rPr>
              <a:t>zdrojom bielkovín. Obsahujú ich najviac zo všetkých zdrojov rastlinných potravín. V porovnaní s mäsom a mäsovými výrobkami, strukoviny nevytvárajú škodlivú látku cholesterol, teda ich konzumácia je oveľa zdravšia. </a:t>
            </a:r>
            <a:endParaRPr lang="sk-SK" sz="3600" dirty="0" smtClean="0">
              <a:solidFill>
                <a:schemeClr val="tx1"/>
              </a:solidFill>
            </a:endParaRPr>
          </a:p>
          <a:p>
            <a:pPr algn="l"/>
            <a:r>
              <a:rPr lang="sk-SK" sz="3600" dirty="0">
                <a:solidFill>
                  <a:schemeClr val="tx1"/>
                </a:solidFill>
              </a:rPr>
              <a:t>Strukoviny </a:t>
            </a:r>
            <a:r>
              <a:rPr lang="sk-SK" sz="3600" b="1" dirty="0" smtClean="0">
                <a:solidFill>
                  <a:schemeClr val="tx1"/>
                </a:solidFill>
              </a:rPr>
              <a:t>obsahujú bielkoviny. </a:t>
            </a:r>
            <a:endParaRPr lang="sk-SK" sz="3600" dirty="0">
              <a:solidFill>
                <a:schemeClr val="tx1"/>
              </a:solidFill>
            </a:endParaRPr>
          </a:p>
          <a:p>
            <a:pPr algn="l"/>
            <a:endParaRPr lang="sk-SK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Slávka\Desktop\obrázky\hra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4280930" cy="2857520"/>
          </a:xfrm>
          <a:prstGeom prst="rect">
            <a:avLst/>
          </a:prstGeom>
          <a:noFill/>
        </p:spPr>
      </p:pic>
      <p:pic>
        <p:nvPicPr>
          <p:cNvPr id="2051" name="Picture 3" descr="C:\Documents and Settings\Slávka\Desktop\obrázky\soj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714751"/>
            <a:ext cx="3357586" cy="2514949"/>
          </a:xfrm>
          <a:prstGeom prst="rect">
            <a:avLst/>
          </a:prstGeom>
          <a:noFill/>
        </p:spPr>
      </p:pic>
      <p:pic>
        <p:nvPicPr>
          <p:cNvPr id="2052" name="Picture 4" descr="C:\Documents and Settings\Slávka\Desktop\obrázky\sosovica_4dreamstim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928670"/>
            <a:ext cx="3643338" cy="2428892"/>
          </a:xfrm>
          <a:prstGeom prst="rect">
            <a:avLst/>
          </a:prstGeom>
          <a:noFill/>
        </p:spPr>
      </p:pic>
      <p:pic>
        <p:nvPicPr>
          <p:cNvPr id="2053" name="Picture 5" descr="C:\Documents and Settings\Slávka\Desktop\strukoviny_vsetky_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4214818"/>
            <a:ext cx="3037302" cy="2028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071569"/>
          </a:xfrm>
        </p:spPr>
        <p:txBody>
          <a:bodyPr>
            <a:normAutofit/>
          </a:bodyPr>
          <a:lstStyle/>
          <a:p>
            <a:pPr algn="l"/>
            <a:r>
              <a:rPr lang="sk-SK" dirty="0" smtClean="0">
                <a:solidFill>
                  <a:srgbClr val="FF0000"/>
                </a:solidFill>
                <a:latin typeface="Algerian" pitchFamily="82" charset="0"/>
              </a:rPr>
              <a:t>Klady strukovín:</a:t>
            </a:r>
            <a:endParaRPr lang="sk-SK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10" y="1357298"/>
            <a:ext cx="8143932" cy="5000660"/>
          </a:xfrm>
        </p:spPr>
        <p:txBody>
          <a:bodyPr>
            <a:normAutofit fontScale="92500" lnSpcReduction="10000"/>
          </a:bodyPr>
          <a:lstStyle/>
          <a:p>
            <a:pPr lvl="0" algn="l">
              <a:buFontTx/>
              <a:buChar char="-"/>
            </a:pPr>
            <a:r>
              <a:rPr lang="sk-SK" dirty="0" smtClean="0">
                <a:solidFill>
                  <a:schemeClr val="tx1"/>
                </a:solidFill>
              </a:rPr>
              <a:t>dobrý </a:t>
            </a:r>
            <a:r>
              <a:rPr lang="sk-SK" dirty="0">
                <a:solidFill>
                  <a:schemeClr val="tx1"/>
                </a:solidFill>
              </a:rPr>
              <a:t>zdroj bielkovín a vlákniny </a:t>
            </a:r>
            <a:endParaRPr lang="sk-SK" dirty="0" smtClean="0">
              <a:solidFill>
                <a:schemeClr val="tx1"/>
              </a:solidFill>
            </a:endParaRPr>
          </a:p>
          <a:p>
            <a:pPr lvl="0" algn="l"/>
            <a:endParaRPr lang="sk-SK" dirty="0">
              <a:solidFill>
                <a:schemeClr val="tx1"/>
              </a:solidFill>
            </a:endParaRPr>
          </a:p>
          <a:p>
            <a:pPr lvl="0" algn="l">
              <a:buFontTx/>
              <a:buChar char="-"/>
            </a:pPr>
            <a:r>
              <a:rPr lang="sk-SK" dirty="0" smtClean="0">
                <a:solidFill>
                  <a:schemeClr val="tx1"/>
                </a:solidFill>
              </a:rPr>
              <a:t>nízky </a:t>
            </a:r>
            <a:r>
              <a:rPr lang="sk-SK" dirty="0">
                <a:solidFill>
                  <a:schemeClr val="tx1"/>
                </a:solidFill>
              </a:rPr>
              <a:t>obsah tukov </a:t>
            </a:r>
            <a:endParaRPr lang="sk-SK" dirty="0" smtClean="0">
              <a:solidFill>
                <a:schemeClr val="tx1"/>
              </a:solidFill>
            </a:endParaRPr>
          </a:p>
          <a:p>
            <a:pPr lvl="0" algn="l"/>
            <a:endParaRPr lang="sk-SK" dirty="0">
              <a:solidFill>
                <a:schemeClr val="tx1"/>
              </a:solidFill>
            </a:endParaRPr>
          </a:p>
          <a:p>
            <a:pPr lvl="0" algn="l">
              <a:buFontTx/>
              <a:buChar char="-"/>
            </a:pPr>
            <a:r>
              <a:rPr lang="sk-SK" dirty="0" smtClean="0">
                <a:solidFill>
                  <a:schemeClr val="tx1"/>
                </a:solidFill>
              </a:rPr>
              <a:t>zdroj </a:t>
            </a:r>
            <a:r>
              <a:rPr lang="sk-SK" dirty="0">
                <a:solidFill>
                  <a:schemeClr val="tx1"/>
                </a:solidFill>
              </a:rPr>
              <a:t>minerálov a vitamínu B </a:t>
            </a:r>
            <a:endParaRPr lang="sk-SK" dirty="0" smtClean="0">
              <a:solidFill>
                <a:schemeClr val="tx1"/>
              </a:solidFill>
            </a:endParaRPr>
          </a:p>
          <a:p>
            <a:pPr lvl="0" algn="l"/>
            <a:endParaRPr lang="sk-SK" dirty="0">
              <a:solidFill>
                <a:schemeClr val="tx1"/>
              </a:solidFill>
            </a:endParaRPr>
          </a:p>
          <a:p>
            <a:pPr lvl="0" algn="l">
              <a:buFontTx/>
              <a:buChar char="-"/>
            </a:pPr>
            <a:r>
              <a:rPr lang="sk-SK" dirty="0" smtClean="0">
                <a:solidFill>
                  <a:schemeClr val="tx1"/>
                </a:solidFill>
              </a:rPr>
              <a:t>pomáhajú </a:t>
            </a:r>
            <a:r>
              <a:rPr lang="sk-SK" dirty="0">
                <a:solidFill>
                  <a:schemeClr val="tx1"/>
                </a:solidFill>
              </a:rPr>
              <a:t>udržiavať hladinu krvného cukru a tak môžu byť užitočné pre diabetikov </a:t>
            </a:r>
            <a:endParaRPr lang="sk-SK" dirty="0" smtClean="0">
              <a:solidFill>
                <a:schemeClr val="tx1"/>
              </a:solidFill>
            </a:endParaRPr>
          </a:p>
          <a:p>
            <a:pPr lvl="0" algn="l"/>
            <a:endParaRPr lang="sk-SK" dirty="0">
              <a:solidFill>
                <a:schemeClr val="tx1"/>
              </a:solidFill>
            </a:endParaRPr>
          </a:p>
          <a:p>
            <a:pPr lvl="0" algn="l"/>
            <a:r>
              <a:rPr lang="sk-SK" dirty="0" smtClean="0">
                <a:solidFill>
                  <a:schemeClr val="tx1"/>
                </a:solidFill>
              </a:rPr>
              <a:t>- pomáhajú </a:t>
            </a:r>
            <a:r>
              <a:rPr lang="sk-SK" dirty="0">
                <a:solidFill>
                  <a:schemeClr val="tx1"/>
                </a:solidFill>
              </a:rPr>
              <a:t>znižovať hladinu cholesterolu </a:t>
            </a:r>
          </a:p>
          <a:p>
            <a:pPr algn="l"/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Documents and Settings\Slávka\Desktop\strukovi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3074995" cy="2459996"/>
          </a:xfrm>
          <a:prstGeom prst="rect">
            <a:avLst/>
          </a:prstGeom>
          <a:noFill/>
        </p:spPr>
      </p:pic>
      <p:pic>
        <p:nvPicPr>
          <p:cNvPr id="37891" name="Picture 3" descr="C:\Documents and Settings\Slávka\Desktop\image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4000504"/>
            <a:ext cx="3221055" cy="2412682"/>
          </a:xfrm>
          <a:prstGeom prst="rect">
            <a:avLst/>
          </a:prstGeom>
          <a:noFill/>
        </p:spPr>
      </p:pic>
      <p:pic>
        <p:nvPicPr>
          <p:cNvPr id="37892" name="Picture 4" descr="C:\Documents and Settings\Slávka\Desktop\images 3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571876"/>
            <a:ext cx="3272373" cy="2451121"/>
          </a:xfrm>
          <a:prstGeom prst="rect">
            <a:avLst/>
          </a:prstGeom>
          <a:noFill/>
        </p:spPr>
      </p:pic>
      <p:pic>
        <p:nvPicPr>
          <p:cNvPr id="37893" name="Picture 5" descr="C:\Documents and Settings\Slávka\Desktop\index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571480"/>
            <a:ext cx="2786082" cy="2861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000131"/>
          </a:xfrm>
        </p:spPr>
        <p:txBody>
          <a:bodyPr/>
          <a:lstStyle/>
          <a:p>
            <a:pPr algn="l"/>
            <a:r>
              <a:rPr lang="sk-SK" dirty="0" smtClean="0">
                <a:solidFill>
                  <a:srgbClr val="FF0000"/>
                </a:solidFill>
                <a:latin typeface="Algerian" pitchFamily="82" charset="0"/>
              </a:rPr>
              <a:t>Zápory strukovín:</a:t>
            </a:r>
            <a:endParaRPr lang="sk-SK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1714488"/>
            <a:ext cx="8072494" cy="4786346"/>
          </a:xfrm>
        </p:spPr>
        <p:txBody>
          <a:bodyPr/>
          <a:lstStyle/>
          <a:p>
            <a:pPr lvl="0" algn="l">
              <a:buFontTx/>
              <a:buChar char="-"/>
            </a:pPr>
            <a:r>
              <a:rPr lang="sk-SK" dirty="0" smtClean="0">
                <a:solidFill>
                  <a:schemeClr val="tx1"/>
                </a:solidFill>
              </a:rPr>
              <a:t>pri </a:t>
            </a:r>
            <a:r>
              <a:rPr lang="sk-SK" dirty="0">
                <a:solidFill>
                  <a:schemeClr val="tx1"/>
                </a:solidFill>
              </a:rPr>
              <a:t>nesprávnej kombinácii môžu spôsobovať nafukovanie </a:t>
            </a:r>
            <a:endParaRPr lang="sk-SK" dirty="0" smtClean="0">
              <a:solidFill>
                <a:schemeClr val="tx1"/>
              </a:solidFill>
            </a:endParaRPr>
          </a:p>
          <a:p>
            <a:pPr lvl="0" algn="l"/>
            <a:endParaRPr lang="sk-SK" dirty="0">
              <a:solidFill>
                <a:schemeClr val="tx1"/>
              </a:solidFill>
            </a:endParaRPr>
          </a:p>
          <a:p>
            <a:pPr lvl="0" algn="l"/>
            <a:r>
              <a:rPr lang="sk-SK" dirty="0" smtClean="0">
                <a:solidFill>
                  <a:schemeClr val="tx1"/>
                </a:solidFill>
              </a:rPr>
              <a:t>- sójové </a:t>
            </a:r>
            <a:r>
              <a:rPr lang="sk-SK" dirty="0">
                <a:solidFill>
                  <a:schemeClr val="tx1"/>
                </a:solidFill>
              </a:rPr>
              <a:t>bôby patria medzi bežné potravinové alergény</a:t>
            </a:r>
          </a:p>
          <a:p>
            <a:endParaRPr lang="sk-SK" dirty="0"/>
          </a:p>
        </p:txBody>
      </p:sp>
      <p:pic>
        <p:nvPicPr>
          <p:cNvPr id="13313" name="Picture 1" descr="C:\Documents and Settings\Slávka\Desktop\strukovina 2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4286256"/>
            <a:ext cx="2133600" cy="2133600"/>
          </a:xfrm>
          <a:prstGeom prst="rect">
            <a:avLst/>
          </a:prstGeom>
          <a:noFill/>
        </p:spPr>
      </p:pic>
      <p:pic>
        <p:nvPicPr>
          <p:cNvPr id="13314" name="Picture 2" descr="C:\Documents and Settings\Slávka\Desktop\o_strukoviny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4429132"/>
            <a:ext cx="3857620" cy="21648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0000"/>
                </a:solidFill>
                <a:latin typeface="Algerian" pitchFamily="82" charset="0"/>
              </a:rPr>
              <a:t>Vajíčka</a:t>
            </a:r>
            <a:endParaRPr lang="sk-SK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 smtClean="0"/>
              <a:t>Vajcia </a:t>
            </a:r>
            <a:r>
              <a:rPr lang="sk-SK" dirty="0"/>
              <a:t>sú bohatým zdrojom bielkovín a </a:t>
            </a:r>
            <a:r>
              <a:rPr lang="sk-SK" dirty="0" smtClean="0"/>
              <a:t>viacerých esenciálnych </a:t>
            </a:r>
            <a:r>
              <a:rPr lang="sk-SK" dirty="0"/>
              <a:t>živín. </a:t>
            </a:r>
            <a:endParaRPr lang="sk-SK" dirty="0" smtClean="0"/>
          </a:p>
          <a:p>
            <a:pPr>
              <a:buNone/>
            </a:pPr>
            <a:r>
              <a:rPr lang="sk-SK" dirty="0" smtClean="0"/>
              <a:t>Zložky </a:t>
            </a:r>
            <a:r>
              <a:rPr lang="sk-SK" dirty="0"/>
              <a:t>vaječného žĺtka podporujú prevenciu straty zraku vo vyššom veku. </a:t>
            </a:r>
            <a:endParaRPr lang="sk-SK" dirty="0" smtClean="0"/>
          </a:p>
          <a:p>
            <a:pPr>
              <a:buNone/>
            </a:pPr>
            <a:endParaRPr lang="sk-SK" dirty="0"/>
          </a:p>
        </p:txBody>
      </p:sp>
      <p:pic>
        <p:nvPicPr>
          <p:cNvPr id="4098" name="Picture 2" descr="C:\Documents and Settings\Slávka\Desktop\vajíčk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929066"/>
            <a:ext cx="3554451" cy="2579708"/>
          </a:xfrm>
          <a:prstGeom prst="rect">
            <a:avLst/>
          </a:prstGeom>
          <a:noFill/>
        </p:spPr>
      </p:pic>
      <p:pic>
        <p:nvPicPr>
          <p:cNvPr id="4099" name="Picture 3" descr="C:\Documents and Settings\Slávka\Desktop\sliepka-jaraba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857628"/>
            <a:ext cx="2928958" cy="2556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5720" y="2571744"/>
            <a:ext cx="8229600" cy="1082660"/>
          </a:xfrm>
        </p:spPr>
        <p:txBody>
          <a:bodyPr>
            <a:noAutofit/>
          </a:bodyPr>
          <a:lstStyle/>
          <a:p>
            <a:pPr algn="l"/>
            <a:r>
              <a:rPr lang="sk-SK" sz="3200" dirty="0"/>
              <a:t>Hlavné živiny vajca </a:t>
            </a:r>
            <a:r>
              <a:rPr lang="sk-SK" sz="3200" dirty="0" smtClean="0"/>
              <a:t>sú </a:t>
            </a:r>
            <a:r>
              <a:rPr lang="sk-SK" sz="3200" u="sng" dirty="0" smtClean="0"/>
              <a:t>vitamín </a:t>
            </a:r>
            <a:r>
              <a:rPr lang="sk-SK" sz="3200" u="sng" dirty="0"/>
              <a:t>D, vitamín B</a:t>
            </a:r>
            <a:r>
              <a:rPr lang="sk-SK" sz="3200" u="sng" baseline="-25000" dirty="0"/>
              <a:t>12</a:t>
            </a:r>
            <a:r>
              <a:rPr lang="sk-SK" sz="3200" u="sng" dirty="0"/>
              <a:t>, folát a </a:t>
            </a:r>
            <a:r>
              <a:rPr lang="sk-SK" sz="3200" u="sng" dirty="0" smtClean="0"/>
              <a:t>selén</a:t>
            </a:r>
            <a:r>
              <a:rPr lang="sk-SK" sz="3200" dirty="0"/>
              <a:t>,</a:t>
            </a:r>
            <a:r>
              <a:rPr lang="sk-SK" sz="3200" dirty="0" smtClean="0"/>
              <a:t> </a:t>
            </a:r>
            <a:r>
              <a:rPr lang="sk-SK" sz="3200" dirty="0"/>
              <a:t>dávajú </a:t>
            </a:r>
            <a:r>
              <a:rPr lang="sk-SK" sz="3200" dirty="0" smtClean="0"/>
              <a:t>sa do </a:t>
            </a:r>
            <a:r>
              <a:rPr lang="sk-SK" sz="3200" dirty="0"/>
              <a:t>súvislosti s prevenciou </a:t>
            </a:r>
            <a:r>
              <a:rPr lang="sk-SK" sz="3200" u="sng" dirty="0" smtClean="0"/>
              <a:t>ochorením </a:t>
            </a:r>
            <a:r>
              <a:rPr lang="sk-SK" sz="3200" u="sng" dirty="0"/>
              <a:t>srdca, zvýšeným krvným tlakom, zhoršenou kognitívnou funkciou a vrodenými chybami. </a:t>
            </a:r>
            <a:r>
              <a:rPr lang="sk-SK" sz="3200" dirty="0" smtClean="0"/>
              <a:t>Vajcia </a:t>
            </a:r>
            <a:r>
              <a:rPr lang="sk-SK" sz="3200" dirty="0"/>
              <a:t>so zvýšeným obsahom </a:t>
            </a:r>
            <a:r>
              <a:rPr lang="sk-SK" sz="3200" dirty="0" smtClean="0"/>
              <a:t>kyseliny </a:t>
            </a:r>
            <a:r>
              <a:rPr lang="sk-SK" sz="3200" dirty="0"/>
              <a:t>(DHA), omega-3 polynenasýtenej mastnej kyseliny, ktorá je dôležitá pre </a:t>
            </a:r>
            <a:r>
              <a:rPr lang="sk-SK" sz="3200" u="sng" dirty="0"/>
              <a:t>vývoj mozgu, dobrý zrak, zdravé srdce a niektoré ďalšie telesné funkcie. </a:t>
            </a:r>
          </a:p>
        </p:txBody>
      </p:sp>
      <p:pic>
        <p:nvPicPr>
          <p:cNvPr id="5122" name="Picture 2" descr="C:\Documents and Settings\Slávka\Desktop\1714731_vejce-tekuta-vejce-vajecna-melan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4952986"/>
            <a:ext cx="1714512" cy="19050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Slávka\Desktop\DSC_02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2606399" cy="1911359"/>
          </a:xfrm>
          <a:prstGeom prst="rect">
            <a:avLst/>
          </a:prstGeom>
          <a:noFill/>
        </p:spPr>
      </p:pic>
      <p:pic>
        <p:nvPicPr>
          <p:cNvPr id="6147" name="Picture 3" descr="C:\Documents and Settings\Slávka\Desktop\1714731_vejce-tekuta-vejce-vajecna-melan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3524227"/>
            <a:ext cx="2643206" cy="2936895"/>
          </a:xfrm>
          <a:prstGeom prst="rect">
            <a:avLst/>
          </a:prstGeom>
          <a:noFill/>
        </p:spPr>
      </p:pic>
      <p:pic>
        <p:nvPicPr>
          <p:cNvPr id="6148" name="Picture 4" descr="C:\Documents and Settings\Slávka\Desktop\vajic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143380"/>
            <a:ext cx="3048001" cy="2190750"/>
          </a:xfrm>
          <a:prstGeom prst="rect">
            <a:avLst/>
          </a:prstGeom>
          <a:noFill/>
        </p:spPr>
      </p:pic>
      <p:pic>
        <p:nvPicPr>
          <p:cNvPr id="6149" name="Picture 5" descr="C:\Documents and Settings\Slávka\Desktop\o_vajicko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4" y="428604"/>
            <a:ext cx="4330868" cy="2430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000131"/>
          </a:xfrm>
        </p:spPr>
        <p:txBody>
          <a:bodyPr/>
          <a:lstStyle/>
          <a:p>
            <a:r>
              <a:rPr lang="sk-SK" dirty="0" smtClean="0">
                <a:solidFill>
                  <a:srgbClr val="FF0000"/>
                </a:solidFill>
                <a:latin typeface="Algerian" pitchFamily="82" charset="0"/>
              </a:rPr>
              <a:t>Mäso</a:t>
            </a:r>
            <a:endParaRPr lang="sk-SK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42910" y="1500174"/>
            <a:ext cx="8215370" cy="4929222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</a:pPr>
            <a:r>
              <a:rPr lang="sk-SK" dirty="0">
                <a:solidFill>
                  <a:schemeClr val="tx1"/>
                </a:solidFill>
              </a:rPr>
              <a:t>Mäso je zdrojom látok, ktoré nie je možné plnohodnotne pokryť z iných zdrojov. Takmer nenahraditeľné sú </a:t>
            </a:r>
            <a:r>
              <a:rPr lang="sk-SK" b="1" dirty="0">
                <a:solidFill>
                  <a:schemeClr val="tx1"/>
                </a:solidFill>
              </a:rPr>
              <a:t>kvalitné živočíšne proteíny</a:t>
            </a:r>
            <a:r>
              <a:rPr lang="sk-SK" dirty="0">
                <a:solidFill>
                  <a:schemeClr val="tx1"/>
                </a:solidFill>
              </a:rPr>
              <a:t>, ktoré sa podieľajú na stavbe ľudského tela. Za zdravý rast a vývoj človeka zodpovedá vitamín A, vstrebávanie vápnika a následné zdravie kostí a zubov má na starosti vitamín </a:t>
            </a:r>
            <a:r>
              <a:rPr lang="sk-SK" dirty="0" smtClean="0">
                <a:solidFill>
                  <a:schemeClr val="tx1"/>
                </a:solidFill>
              </a:rPr>
              <a:t>D, železo a fosfor. </a:t>
            </a:r>
            <a:endParaRPr lang="sk-SK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Slávka\Desktop\maso-uvodny_obraz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2506140" cy="1879605"/>
          </a:xfrm>
          <a:prstGeom prst="rect">
            <a:avLst/>
          </a:prstGeom>
          <a:noFill/>
        </p:spPr>
      </p:pic>
      <p:pic>
        <p:nvPicPr>
          <p:cNvPr id="7171" name="Picture 3" descr="C:\Documents and Settings\Slávka\Desktop\image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642918"/>
            <a:ext cx="3119441" cy="2075846"/>
          </a:xfrm>
          <a:prstGeom prst="rect">
            <a:avLst/>
          </a:prstGeom>
          <a:noFill/>
        </p:spPr>
      </p:pic>
      <p:pic>
        <p:nvPicPr>
          <p:cNvPr id="7172" name="Picture 4" descr="C:\Documents and Settings\Slávka\Desktop\jedlo-maso-potravi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2571744"/>
            <a:ext cx="2447936" cy="1818581"/>
          </a:xfrm>
          <a:prstGeom prst="rect">
            <a:avLst/>
          </a:prstGeom>
          <a:noFill/>
        </p:spPr>
      </p:pic>
      <p:pic>
        <p:nvPicPr>
          <p:cNvPr id="7173" name="Picture 5" descr="C:\Documents and Settings\Slávka\Desktop\o_sunka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214818"/>
            <a:ext cx="3985789" cy="2236801"/>
          </a:xfrm>
          <a:prstGeom prst="rect">
            <a:avLst/>
          </a:prstGeom>
          <a:noFill/>
        </p:spPr>
      </p:pic>
      <p:pic>
        <p:nvPicPr>
          <p:cNvPr id="7174" name="Picture 6" descr="C:\Documents and Settings\Slávka\Desktop\maso_surov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4500570"/>
            <a:ext cx="3300430" cy="1791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Slávka\Desktop\jedlo-maso-kur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357166"/>
            <a:ext cx="3600328" cy="2393968"/>
          </a:xfrm>
          <a:prstGeom prst="rect">
            <a:avLst/>
          </a:prstGeom>
          <a:noFill/>
        </p:spPr>
      </p:pic>
      <p:pic>
        <p:nvPicPr>
          <p:cNvPr id="36867" name="Picture 3" descr="C:\Documents and Settings\Slávka\Desktop\4993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571744"/>
            <a:ext cx="3571900" cy="3583846"/>
          </a:xfrm>
          <a:prstGeom prst="rect">
            <a:avLst/>
          </a:prstGeom>
          <a:noFill/>
        </p:spPr>
      </p:pic>
      <p:pic>
        <p:nvPicPr>
          <p:cNvPr id="36868" name="Picture 4" descr="C:\Documents and Settings\Slávka\Desktop\4966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786058"/>
            <a:ext cx="3594100" cy="3594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357321"/>
          </a:xfrm>
        </p:spPr>
        <p:txBody>
          <a:bodyPr/>
          <a:lstStyle/>
          <a:p>
            <a:r>
              <a:rPr lang="sk-SK" dirty="0" smtClean="0">
                <a:solidFill>
                  <a:srgbClr val="FF0000"/>
                </a:solidFill>
                <a:latin typeface="Algerian" pitchFamily="82" charset="0"/>
              </a:rPr>
              <a:t>Rybie mäso</a:t>
            </a:r>
            <a:endParaRPr lang="sk-SK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1500174"/>
            <a:ext cx="8286808" cy="5000660"/>
          </a:xfrm>
        </p:spPr>
        <p:txBody>
          <a:bodyPr>
            <a:normAutofit/>
          </a:bodyPr>
          <a:lstStyle/>
          <a:p>
            <a:pPr lvl="0" algn="l"/>
            <a:r>
              <a:rPr lang="sk-SK" dirty="0" smtClean="0">
                <a:solidFill>
                  <a:schemeClr val="tx1"/>
                </a:solidFill>
              </a:rPr>
              <a:t>- zlepšuje </a:t>
            </a:r>
            <a:r>
              <a:rPr lang="sk-SK" dirty="0">
                <a:solidFill>
                  <a:schemeClr val="tx1"/>
                </a:solidFill>
              </a:rPr>
              <a:t>srdcovú činnosť, </a:t>
            </a:r>
            <a:endParaRPr lang="sk-SK" dirty="0" smtClean="0">
              <a:solidFill>
                <a:schemeClr val="tx1"/>
              </a:solidFill>
            </a:endParaRPr>
          </a:p>
          <a:p>
            <a:pPr lvl="0" algn="l"/>
            <a:r>
              <a:rPr lang="sk-SK" dirty="0" smtClean="0">
                <a:solidFill>
                  <a:schemeClr val="tx1"/>
                </a:solidFill>
              </a:rPr>
              <a:t>- znižuje </a:t>
            </a:r>
            <a:r>
              <a:rPr lang="sk-SK" dirty="0">
                <a:solidFill>
                  <a:schemeClr val="tx1"/>
                </a:solidFill>
              </a:rPr>
              <a:t>riziko vzniku </a:t>
            </a:r>
            <a:r>
              <a:rPr lang="sk-SK" dirty="0" smtClean="0">
                <a:solidFill>
                  <a:schemeClr val="tx1"/>
                </a:solidFill>
              </a:rPr>
              <a:t>srdečných</a:t>
            </a:r>
            <a:endParaRPr lang="sk-SK" dirty="0">
              <a:solidFill>
                <a:schemeClr val="tx1"/>
              </a:solidFill>
            </a:endParaRPr>
          </a:p>
          <a:p>
            <a:pPr lvl="0" algn="l"/>
            <a:r>
              <a:rPr lang="sk-SK" dirty="0" smtClean="0">
                <a:solidFill>
                  <a:schemeClr val="tx1"/>
                </a:solidFill>
              </a:rPr>
              <a:t>- zlepší </a:t>
            </a:r>
            <a:r>
              <a:rPr lang="sk-SK" dirty="0">
                <a:solidFill>
                  <a:schemeClr val="tx1"/>
                </a:solidFill>
              </a:rPr>
              <a:t>sa metabolizmus lipidov a lipoproteínov</a:t>
            </a:r>
          </a:p>
          <a:p>
            <a:pPr lvl="0" algn="l"/>
            <a:r>
              <a:rPr lang="sk-SK" dirty="0" smtClean="0">
                <a:solidFill>
                  <a:schemeClr val="tx1"/>
                </a:solidFill>
              </a:rPr>
              <a:t>- zníži </a:t>
            </a:r>
            <a:r>
              <a:rPr lang="sk-SK" dirty="0">
                <a:solidFill>
                  <a:schemeClr val="tx1"/>
                </a:solidFill>
              </a:rPr>
              <a:t>sa hladina krvného cholesterolu i triglycerunu</a:t>
            </a:r>
          </a:p>
          <a:p>
            <a:pPr lvl="0" algn="l"/>
            <a:r>
              <a:rPr lang="sk-SK" dirty="0" smtClean="0">
                <a:solidFill>
                  <a:schemeClr val="tx1"/>
                </a:solidFill>
              </a:rPr>
              <a:t>- prejavuje </a:t>
            </a:r>
            <a:r>
              <a:rPr lang="sk-SK" dirty="0">
                <a:solidFill>
                  <a:schemeClr val="tx1"/>
                </a:solidFill>
              </a:rPr>
              <a:t>i pri prevencii diabetu (</a:t>
            </a:r>
            <a:r>
              <a:rPr lang="sk-SK" dirty="0" smtClean="0">
                <a:solidFill>
                  <a:schemeClr val="tx1"/>
                </a:solidFill>
              </a:rPr>
              <a:t>cukrovky</a:t>
            </a:r>
          </a:p>
          <a:p>
            <a:pPr lvl="0" algn="l">
              <a:buFontTx/>
              <a:buChar char="-"/>
            </a:pPr>
            <a:r>
              <a:rPr lang="sk-SK" dirty="0" smtClean="0">
                <a:solidFill>
                  <a:schemeClr val="tx1"/>
                </a:solidFill>
              </a:rPr>
              <a:t>ovplyvňuje prevenciu rakoviny čriev</a:t>
            </a:r>
          </a:p>
          <a:p>
            <a:pPr algn="l">
              <a:buFontTx/>
              <a:buChar char="-"/>
            </a:pPr>
            <a:endParaRPr lang="sk-SK" dirty="0">
              <a:solidFill>
                <a:schemeClr val="tx1"/>
              </a:solidFill>
            </a:endParaRPr>
          </a:p>
        </p:txBody>
      </p:sp>
      <p:pic>
        <p:nvPicPr>
          <p:cNvPr id="10241" name="Picture 1" descr="C:\Documents and Settings\Slávka\Desktop\obrázky\tresk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7163" y="5337175"/>
            <a:ext cx="3621117" cy="13840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pPr algn="l"/>
            <a:r>
              <a:rPr lang="sk-SK" dirty="0" smtClean="0">
                <a:solidFill>
                  <a:srgbClr val="FF0000"/>
                </a:solidFill>
                <a:latin typeface="Algerian" pitchFamily="82" charset="0"/>
              </a:rPr>
              <a:t>Ryby sa považujú </a:t>
            </a:r>
            <a:r>
              <a:rPr lang="sk-SK" dirty="0">
                <a:solidFill>
                  <a:srgbClr val="FF0000"/>
                </a:solidFill>
                <a:latin typeface="Algerian" pitchFamily="82" charset="0"/>
              </a:rPr>
              <a:t>za </a:t>
            </a:r>
            <a:r>
              <a:rPr lang="sk-SK" sz="4000" dirty="0">
                <a:solidFill>
                  <a:srgbClr val="FF0000"/>
                </a:solidFill>
                <a:latin typeface="Algerian" pitchFamily="82" charset="0"/>
              </a:rPr>
              <a:t>potraviny</a:t>
            </a:r>
            <a:r>
              <a:rPr lang="sk-SK" dirty="0">
                <a:solidFill>
                  <a:srgbClr val="FF0000"/>
                </a:solidFill>
                <a:latin typeface="Algerian" pitchFamily="82" charset="0"/>
              </a:rPr>
              <a:t> prospešné na organizmus lebo: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/>
          <a:lstStyle/>
          <a:p>
            <a:pPr lvl="0"/>
            <a:r>
              <a:rPr lang="sk-SK" dirty="0"/>
              <a:t>obsahujú veľa výživných látok,</a:t>
            </a:r>
          </a:p>
          <a:p>
            <a:pPr lvl="0"/>
            <a:r>
              <a:rPr lang="sk-SK" dirty="0"/>
              <a:t>majú schopnosť dodávať bunkám také látky, ktoré podporujú ich obnovu a regeneráciu,</a:t>
            </a:r>
          </a:p>
          <a:p>
            <a:pPr lvl="0"/>
            <a:r>
              <a:rPr lang="sk-SK" dirty="0"/>
              <a:t>zabraňujú tak opotrebovávaniu orgánov a starnutiu organizmu,</a:t>
            </a:r>
          </a:p>
          <a:p>
            <a:pPr>
              <a:buNone/>
            </a:pPr>
            <a:endParaRPr lang="sk-SK" dirty="0"/>
          </a:p>
        </p:txBody>
      </p:sp>
      <p:pic>
        <p:nvPicPr>
          <p:cNvPr id="29698" name="Picture 2" descr="C:\Documents and Settings\Slávka\Desktop\obrázky\šťu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4572008"/>
            <a:ext cx="3301503" cy="20653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pPr algn="l"/>
            <a:r>
              <a:rPr lang="sk-SK" dirty="0" smtClean="0">
                <a:solidFill>
                  <a:srgbClr val="FF0000"/>
                </a:solidFill>
                <a:latin typeface="Algerian" pitchFamily="82" charset="0"/>
              </a:rPr>
              <a:t>Ryby sa považujú za </a:t>
            </a:r>
            <a:r>
              <a:rPr lang="sk-SK" sz="4000" dirty="0" smtClean="0">
                <a:solidFill>
                  <a:srgbClr val="FF0000"/>
                </a:solidFill>
                <a:latin typeface="Algerian" pitchFamily="82" charset="0"/>
              </a:rPr>
              <a:t>potraviny</a:t>
            </a:r>
            <a:r>
              <a:rPr lang="sk-SK" dirty="0" smtClean="0">
                <a:solidFill>
                  <a:srgbClr val="FF0000"/>
                </a:solidFill>
                <a:latin typeface="Algerian" pitchFamily="82" charset="0"/>
              </a:rPr>
              <a:t> prospešné na organizmus lebo: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3840171"/>
          </a:xfrm>
        </p:spPr>
        <p:txBody>
          <a:bodyPr/>
          <a:lstStyle/>
          <a:p>
            <a:pPr lvl="0"/>
            <a:r>
              <a:rPr lang="sk-SK" dirty="0"/>
              <a:t>pri trávení vôbec, alebo takmer vôbec, nezaťažujú telo,</a:t>
            </a:r>
          </a:p>
          <a:p>
            <a:pPr lvl="0"/>
            <a:r>
              <a:rPr lang="sk-SK" dirty="0"/>
              <a:t>nezanechávajú odpadové látky, telo ich spracuje a zužitkuje celé,</a:t>
            </a:r>
          </a:p>
          <a:p>
            <a:pPr lvl="0"/>
            <a:r>
              <a:rPr lang="sk-SK" dirty="0"/>
              <a:t>nemáme pocit ťažoby, nafukovania v žalúdku,</a:t>
            </a:r>
          </a:p>
          <a:p>
            <a:pPr lvl="0"/>
            <a:r>
              <a:rPr lang="sk-SK" dirty="0"/>
              <a:t>po ich konzumácii sa cítime svieži, plní energie a vitality.</a:t>
            </a:r>
          </a:p>
          <a:p>
            <a:pPr>
              <a:buNone/>
            </a:pP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Slávka\Desktop\obrázky\pstru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00042"/>
            <a:ext cx="4991106" cy="3747169"/>
          </a:xfrm>
          <a:prstGeom prst="rect">
            <a:avLst/>
          </a:prstGeom>
          <a:noFill/>
        </p:spPr>
      </p:pic>
      <p:pic>
        <p:nvPicPr>
          <p:cNvPr id="30723" name="Picture 3" descr="C:\Documents and Settings\Slávka\Desktop\image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500437"/>
            <a:ext cx="3857652" cy="30616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Slávka\Desktop\1423421_ryba-stuka-velka-ryb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5086942" cy="3368686"/>
          </a:xfrm>
          <a:prstGeom prst="rect">
            <a:avLst/>
          </a:prstGeom>
          <a:noFill/>
        </p:spPr>
      </p:pic>
      <p:pic>
        <p:nvPicPr>
          <p:cNvPr id="33795" name="Picture 3" descr="C:\Documents and Settings\Slávka\Desktop\image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143248"/>
            <a:ext cx="4291804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Documents and Settings\Slávka\Desktop\pstruh_potoc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71480"/>
            <a:ext cx="4929222" cy="3696917"/>
          </a:xfrm>
          <a:prstGeom prst="rect">
            <a:avLst/>
          </a:prstGeom>
          <a:noFill/>
        </p:spPr>
      </p:pic>
      <p:pic>
        <p:nvPicPr>
          <p:cNvPr id="34819" name="Picture 3" descr="C:\Documents and Settings\Slávka\Desktop\Pstruh-duhovy-prirodni-vy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3071810"/>
            <a:ext cx="4574143" cy="34306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Documents and Settings\Slávka\Desktop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71480"/>
            <a:ext cx="3643338" cy="2803662"/>
          </a:xfrm>
          <a:prstGeom prst="rect">
            <a:avLst/>
          </a:prstGeom>
          <a:noFill/>
        </p:spPr>
      </p:pic>
      <p:pic>
        <p:nvPicPr>
          <p:cNvPr id="35843" name="Picture 3" descr="C:\Documents and Settings\Slávka\Desktop\index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643050"/>
            <a:ext cx="3528816" cy="2643206"/>
          </a:xfrm>
          <a:prstGeom prst="rect">
            <a:avLst/>
          </a:prstGeom>
          <a:noFill/>
        </p:spPr>
      </p:pic>
      <p:pic>
        <p:nvPicPr>
          <p:cNvPr id="35844" name="Picture 4" descr="C:\Documents and Settings\Slávka\Desktop\loso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571876"/>
            <a:ext cx="4502174" cy="30014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285992"/>
            <a:ext cx="1957415" cy="1469854"/>
          </a:xfrm>
          <a:prstGeom prst="rect">
            <a:avLst/>
          </a:prstGeom>
          <a:noFill/>
        </p:spPr>
      </p:pic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2214554"/>
            <a:ext cx="1947858" cy="1675731"/>
          </a:xfrm>
          <a:prstGeom prst="rect">
            <a:avLst/>
          </a:prstGeom>
          <a:noFill/>
        </p:spPr>
      </p:pic>
      <p:pic>
        <p:nvPicPr>
          <p:cNvPr id="3993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786322"/>
            <a:ext cx="1513241" cy="1133470"/>
          </a:xfrm>
          <a:prstGeom prst="rect">
            <a:avLst/>
          </a:prstGeom>
          <a:noFill/>
        </p:spPr>
      </p:pic>
      <p:pic>
        <p:nvPicPr>
          <p:cNvPr id="3993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5" y="4500570"/>
            <a:ext cx="2035983" cy="1357322"/>
          </a:xfrm>
          <a:prstGeom prst="rect">
            <a:avLst/>
          </a:prstGeom>
          <a:noFill/>
        </p:spPr>
      </p:pic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428604"/>
            <a:ext cx="5993949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Pracovný list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Vaj</a:t>
            </a:r>
            <a:r>
              <a:rPr kumimoji="0" lang="sk-S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sk-S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čka, m</a:t>
            </a:r>
            <a:r>
              <a:rPr kumimoji="0" lang="sk-S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ä</a:t>
            </a:r>
            <a:r>
              <a:rPr kumimoji="0" lang="sk-SK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so, strukoviny, ryby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1.Ak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strukoviny pozn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Pomenuj obr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zky: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2409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endParaRPr kumimoji="0" 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142844" y="4000504"/>
            <a:ext cx="850112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                                                                                     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7400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</a:t>
            </a:r>
            <a:endParaRPr kumimoji="0" 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6019430"/>
            <a:ext cx="849463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                                                                                   ....................................................................</a:t>
            </a: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428868"/>
            <a:ext cx="2562225" cy="1457325"/>
          </a:xfrm>
          <a:prstGeom prst="rect">
            <a:avLst/>
          </a:prstGeom>
          <a:noFill/>
        </p:spPr>
      </p:pic>
      <p:pic>
        <p:nvPicPr>
          <p:cNvPr id="4096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2000240"/>
            <a:ext cx="2228850" cy="1676400"/>
          </a:xfrm>
          <a:prstGeom prst="rect">
            <a:avLst/>
          </a:prstGeom>
          <a:noFill/>
        </p:spPr>
      </p:pic>
      <p:pic>
        <p:nvPicPr>
          <p:cNvPr id="4096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500570"/>
            <a:ext cx="2562225" cy="1924050"/>
          </a:xfrm>
          <a:prstGeom prst="rect">
            <a:avLst/>
          </a:prstGeom>
          <a:noFill/>
        </p:spPr>
      </p:pic>
      <p:pic>
        <p:nvPicPr>
          <p:cNvPr id="40961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4500570"/>
            <a:ext cx="2457450" cy="1533525"/>
          </a:xfrm>
          <a:prstGeom prst="rect">
            <a:avLst/>
          </a:prstGeom>
          <a:noFill/>
        </p:spPr>
      </p:pic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0" y="0"/>
            <a:ext cx="9144000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3.Nap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na čo sa d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použiť strukovina.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Ak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ryby pozn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Pomenuj obr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zky.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1914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endParaRPr kumimoji="0" 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0" y="3999726"/>
            <a:ext cx="872546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                                                                                     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0" y="64293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endParaRPr kumimoji="0" 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-142908" y="6490900"/>
            <a:ext cx="887294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                                                                                               .................................................................</a:t>
            </a:r>
            <a:r>
              <a:rPr kumimoji="0" lang="sk-SK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2500306"/>
            <a:ext cx="933450" cy="704850"/>
          </a:xfrm>
          <a:prstGeom prst="rect">
            <a:avLst/>
          </a:prstGeom>
          <a:noFill/>
        </p:spPr>
      </p:pic>
      <p:pic>
        <p:nvPicPr>
          <p:cNvPr id="4198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3429000"/>
            <a:ext cx="895350" cy="895350"/>
          </a:xfrm>
          <a:prstGeom prst="rect">
            <a:avLst/>
          </a:prstGeom>
          <a:noFill/>
        </p:spPr>
      </p:pic>
      <p:pic>
        <p:nvPicPr>
          <p:cNvPr id="4198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4572008"/>
            <a:ext cx="1028700" cy="771525"/>
          </a:xfrm>
          <a:prstGeom prst="rect">
            <a:avLst/>
          </a:prstGeom>
          <a:noFill/>
        </p:spPr>
      </p:pic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259212"/>
            <a:ext cx="864396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Konzumuje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ryby? ( ak 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no, nap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ak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)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 Ak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druhy m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ä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 pozn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 Priraď obr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zok k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druhu m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ä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</a:t>
            </a: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357158" y="3000372"/>
            <a:ext cx="378618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Hydinov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ä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</a:t>
            </a: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57158" y="4143380"/>
            <a:ext cx="2986715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Bravčov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ä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Hov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ä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dzie m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ä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                                               </a:t>
            </a: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5934670"/>
            <a:ext cx="850109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9. Nap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čo si mysl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ktor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z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týchto troch druhov m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ä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 je najzdrav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ie a prečo?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</a:t>
            </a: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500042"/>
            <a:ext cx="8429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b="1" dirty="0" smtClean="0"/>
              <a:t>V rámci témy „Mäso , vajcia , strukoviny , ryby“ sme so žiakmi 6. ročníka v počte 16 žiakov vytvorili komiks na túto tému. Žiaci si vytvorili rodinku  1 – očkovcov a formou komiksu prezentovali ich zdravú výživu.  </a:t>
            </a:r>
            <a:endParaRPr lang="sk-SK" sz="2400" b="1" dirty="0"/>
          </a:p>
        </p:txBody>
      </p:sp>
      <p:pic>
        <p:nvPicPr>
          <p:cNvPr id="4" name="Picture 2" descr="C:\Documents and Settings\Slávka\Desktop\strukoviny, ryby, mäso\SAM_48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071678"/>
            <a:ext cx="4857784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 descr="C:\Documents and Settings\Slávka\Desktop\strukoviny, ryby, mäso\SAM_48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001056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Documents and Settings\Slávka\Desktop\strukoviny, ryby, mäso\SAM_49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8"/>
            <a:ext cx="8382058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Documents and Settings\Slávka\Desktop\strukoviny, ryby, mäso\SAM_49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8286808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Documents and Settings\Slávka\Desktop\strukoviny, ryby, mäso\SAM_49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1" y="357166"/>
            <a:ext cx="8286807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sk-SK" dirty="0" smtClean="0"/>
              <a:t>V rámci tejto témy sme so žiakmi prvého stupňa v počte 49 žiakov navštívili PD Pobedim. </a:t>
            </a:r>
            <a:endParaRPr lang="sk-SK" dirty="0"/>
          </a:p>
        </p:txBody>
      </p:sp>
      <p:pic>
        <p:nvPicPr>
          <p:cNvPr id="1026" name="Picture 2" descr="E:\fotky rybár\PA1506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928802"/>
            <a:ext cx="5786478" cy="43398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fotky rybár\PA1506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214290"/>
            <a:ext cx="3857652" cy="2893239"/>
          </a:xfrm>
          <a:prstGeom prst="rect">
            <a:avLst/>
          </a:prstGeom>
          <a:noFill/>
        </p:spPr>
      </p:pic>
      <p:pic>
        <p:nvPicPr>
          <p:cNvPr id="2051" name="Picture 3" descr="E:\fotky rybár\PA1506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786058"/>
            <a:ext cx="4667283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sk-SK" dirty="0" smtClean="0"/>
              <a:t>Ďalej v rámci tejto dennej témy sa žiaci celej školy v počte 104, zúčastnili besedy s pánom rybárom. </a:t>
            </a:r>
            <a:endParaRPr lang="sk-SK" dirty="0"/>
          </a:p>
        </p:txBody>
      </p:sp>
      <p:pic>
        <p:nvPicPr>
          <p:cNvPr id="3074" name="Picture 2" descr="E:\fotky rybár\SAM_49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2000240"/>
            <a:ext cx="5786478" cy="43398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fotky rybár\SAM_49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4786346" cy="3589760"/>
          </a:xfrm>
          <a:prstGeom prst="rect">
            <a:avLst/>
          </a:prstGeom>
          <a:noFill/>
        </p:spPr>
      </p:pic>
      <p:pic>
        <p:nvPicPr>
          <p:cNvPr id="4099" name="Picture 3" descr="E:\fotky rybár\SAM_49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571876"/>
            <a:ext cx="4000560" cy="3000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571612"/>
            <a:ext cx="8229600" cy="2786074"/>
          </a:xfrm>
        </p:spPr>
        <p:txBody>
          <a:bodyPr>
            <a:normAutofit fontScale="90000"/>
          </a:bodyPr>
          <a:lstStyle/>
          <a:p>
            <a:pPr algn="l"/>
            <a:r>
              <a:rPr lang="sk-SK" sz="2400" b="1" dirty="0" smtClean="0"/>
              <a:t>Názov vyhlásenej dennej témy je:</a:t>
            </a:r>
            <a:br>
              <a:rPr lang="sk-SK" sz="2400" b="1" dirty="0" smtClean="0"/>
            </a:br>
            <a:r>
              <a:rPr lang="sk-SK" sz="2400" b="1" dirty="0" smtClean="0"/>
              <a:t>Mäso, ryby, vajcia, strukoviny</a:t>
            </a:r>
            <a:br>
              <a:rPr lang="sk-SK" sz="2400" b="1" dirty="0" smtClean="0"/>
            </a:br>
            <a:r>
              <a:rPr lang="sk-SK" sz="2400" b="1" dirty="0" smtClean="0"/>
              <a:t/>
            </a:r>
            <a:br>
              <a:rPr lang="sk-SK" sz="2400" b="1" dirty="0" smtClean="0"/>
            </a:br>
            <a:r>
              <a:rPr lang="sk-SK" sz="2400" b="1" dirty="0" smtClean="0"/>
              <a:t>Do aktivití vyhlásenej dennej témy sa zapojili žiaci celej školy v počte 104 žiakov. </a:t>
            </a:r>
            <a:br>
              <a:rPr lang="sk-SK" sz="2400" b="1" dirty="0" smtClean="0"/>
            </a:br>
            <a:r>
              <a:rPr lang="sk-SK" sz="2400" b="1" dirty="0" smtClean="0"/>
              <a:t/>
            </a:r>
            <a:br>
              <a:rPr lang="sk-SK" sz="2400" b="1" dirty="0" smtClean="0"/>
            </a:br>
            <a:r>
              <a:rPr lang="sk-SK" sz="2400" b="1" dirty="0" smtClean="0"/>
              <a:t>ZŠ s MŠ Jána Hollého </a:t>
            </a:r>
            <a:br>
              <a:rPr lang="sk-SK" sz="2400" b="1" dirty="0" smtClean="0"/>
            </a:br>
            <a:r>
              <a:rPr lang="sk-SK" sz="2400" b="1" dirty="0" smtClean="0"/>
              <a:t>Pobedim 433, 916 23</a:t>
            </a:r>
            <a:br>
              <a:rPr lang="sk-SK" sz="2400" b="1" dirty="0" smtClean="0"/>
            </a:br>
            <a:r>
              <a:rPr lang="sk-SK" sz="2400" b="1" dirty="0" smtClean="0"/>
              <a:t>PaedDr. Jarmila Gáborová</a:t>
            </a:r>
            <a:br>
              <a:rPr lang="sk-SK" sz="2400" b="1" dirty="0" smtClean="0"/>
            </a:br>
            <a:r>
              <a:rPr lang="sk-SK" sz="2400" b="1" dirty="0" smtClean="0"/>
              <a:t>Tel. číslo: 032 7794460</a:t>
            </a:r>
            <a:br>
              <a:rPr lang="sk-SK" sz="2400" b="1" dirty="0" smtClean="0"/>
            </a:br>
            <a:r>
              <a:rPr lang="sk-SK" sz="2400" b="1" dirty="0" smtClean="0"/>
              <a:t>email: </a:t>
            </a:r>
            <a:r>
              <a:rPr lang="sk-SK" sz="2000" b="1" dirty="0" smtClean="0">
                <a:hlinkClick r:id="rId2"/>
              </a:rPr>
              <a:t>zs.pobedim</a:t>
            </a:r>
            <a:r>
              <a:rPr lang="en-US" sz="2000" b="1" dirty="0" smtClean="0">
                <a:hlinkClick r:id="rId2"/>
              </a:rPr>
              <a:t>@</a:t>
            </a:r>
            <a:r>
              <a:rPr lang="sk-SK" sz="2000" b="1" dirty="0" smtClean="0">
                <a:hlinkClick r:id="rId2"/>
              </a:rPr>
              <a:t>gmail.com</a:t>
            </a:r>
            <a:r>
              <a:rPr lang="sk-SK" sz="2000" b="1" dirty="0" smtClean="0"/>
              <a:t/>
            </a:r>
            <a:br>
              <a:rPr lang="sk-SK" sz="2000" b="1" dirty="0" smtClean="0"/>
            </a:br>
            <a:r>
              <a:rPr lang="sk-SK" sz="2000" b="1" dirty="0" smtClean="0"/>
              <a:t/>
            </a:r>
            <a:br>
              <a:rPr lang="sk-SK" sz="2000" b="1" dirty="0" smtClean="0"/>
            </a:br>
            <a:r>
              <a:rPr lang="sk-SK" sz="2000" dirty="0" smtClean="0"/>
              <a:t/>
            </a:r>
            <a:br>
              <a:rPr lang="sk-SK" sz="2000" dirty="0" smtClean="0"/>
            </a:br>
            <a:r>
              <a:rPr lang="sk-SK" sz="2400" dirty="0" smtClean="0"/>
              <a:t/>
            </a:r>
            <a:br>
              <a:rPr lang="sk-SK" sz="2400" dirty="0" smtClean="0"/>
            </a:br>
            <a:endParaRPr lang="sk-SK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474</Words>
  <Application>Microsoft Office PowerPoint</Application>
  <PresentationFormat>On-screen Show (4:3)</PresentationFormat>
  <Paragraphs>119</Paragraphs>
  <Slides>37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Denná téma:  Mäso, ryby, vajcia, strukoviny </vt:lpstr>
      <vt:lpstr>V rámci dennej témy mäso, ryby, vajcia, strukoviny sme so žiakmi tretieho ročníka v počte 7 žiakov sledovali rast fazule. A následne sme vytvorili pracovný list. </vt:lpstr>
      <vt:lpstr>Slide 3</vt:lpstr>
      <vt:lpstr>Slide 4</vt:lpstr>
      <vt:lpstr>Slide 5</vt:lpstr>
      <vt:lpstr>V rámci dennej témy mäso, ryby, vajcia, strukoviny sme so žiakmi druhého ročníka v počte 18 žiakov vytvorili stručnú prezentáciu a následne sme vytvorili pracovný list. </vt:lpstr>
      <vt:lpstr>Strukoviny</vt:lpstr>
      <vt:lpstr>Slide 8</vt:lpstr>
      <vt:lpstr>Klady strukovín:</vt:lpstr>
      <vt:lpstr>Slide 10</vt:lpstr>
      <vt:lpstr>Zápory strukovín:</vt:lpstr>
      <vt:lpstr>Vajíčka</vt:lpstr>
      <vt:lpstr>Hlavné živiny vajca sú vitamín D, vitamín B12, folát a selén, dávajú sa do súvislosti s prevenciou ochorením srdca, zvýšeným krvným tlakom, zhoršenou kognitívnou funkciou a vrodenými chybami. Vajcia so zvýšeným obsahom kyseliny (DHA), omega-3 polynenasýtenej mastnej kyseliny, ktorá je dôležitá pre vývoj mozgu, dobrý zrak, zdravé srdce a niektoré ďalšie telesné funkcie. </vt:lpstr>
      <vt:lpstr>Slide 14</vt:lpstr>
      <vt:lpstr>Mäso</vt:lpstr>
      <vt:lpstr>Slide 16</vt:lpstr>
      <vt:lpstr>Slide 17</vt:lpstr>
      <vt:lpstr>Rybie mäso</vt:lpstr>
      <vt:lpstr>Ryby sa považujú za potraviny prospešné na organizmus lebo:</vt:lpstr>
      <vt:lpstr>Ryby sa považujú za potraviny prospešné na organizmus lebo: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V rámci tejto témy sme so žiakmi prvého stupňa v počte 49 žiakov navštívili PD Pobedim. </vt:lpstr>
      <vt:lpstr>Slide 34</vt:lpstr>
      <vt:lpstr>Ďalej v rámci tejto dennej témy sa žiaci celej školy v počte 104, zúčastnili besedy s pánom rybárom. </vt:lpstr>
      <vt:lpstr>Slide 36</vt:lpstr>
      <vt:lpstr>Názov vyhlásenej dennej témy je: Mäso, ryby, vajcia, strukoviny  Do aktivití vyhlásenej dennej témy sa zapojili žiaci celej školy v počte 104 žiakov.   ZŠ s MŠ Jána Hollého  Pobedim 433, 916 23 PaedDr. Jarmila Gáborová Tel. číslo: 032 7794460 email: zs.pobedim@gmail.com   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Strukoviny</dc:title>
  <dc:creator>Slávka</dc:creator>
  <cp:lastModifiedBy>Slávka</cp:lastModifiedBy>
  <cp:revision>24</cp:revision>
  <dcterms:created xsi:type="dcterms:W3CDTF">2013-10-13T10:24:53Z</dcterms:created>
  <dcterms:modified xsi:type="dcterms:W3CDTF">2013-10-19T09:34:16Z</dcterms:modified>
</cp:coreProperties>
</file>